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2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9" name="Shape 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使用貪婪演算法(依當時的最佳解 作為最佳解)</a:t>
            </a:r>
            <a:endParaRPr sz="2200"/>
          </a:p>
          <a:p>
            <a:pPr lvl="0">
              <a:defRPr sz="1800"/>
            </a:pPr>
            <a:r>
              <a:rPr sz="2200"/>
              <a:t>用上而下分,分出去的資料在自己分(divide and conquer)</a:t>
            </a:r>
            <a:endParaRPr sz="2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我們使用ID3來決定要挑選哪個屬性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1" name="Shape 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Entropy H(S) is a measure of the amount of uncertainty in the (data) set S (i.e. entropy characterizes the (data) set S).</a:t>
            </a:r>
            <a:endParaRPr sz="2200"/>
          </a:p>
          <a:p>
            <a:pPr lvl="0">
              <a:defRPr sz="1800"/>
            </a:pPr>
            <a:endParaRPr sz="2200"/>
          </a:p>
          <a:p>
            <a:pPr lvl="0">
              <a:defRPr sz="1800"/>
            </a:pPr>
            <a:r>
              <a:rPr sz="2200"/>
              <a:t>p是類別佔的比例 </a:t>
            </a:r>
            <a:endParaRPr sz="2200"/>
          </a:p>
          <a:p>
            <a:pPr lvl="0">
              <a:defRPr sz="1800"/>
            </a:pPr>
            <a:r>
              <a:rPr sz="2200"/>
              <a:t>ex: 頭髮這個屬性,長頭髮 是女生的比例</a:t>
            </a:r>
            <a:endParaRPr sz="2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5" name="Shape 6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kaggle,</a:t>
            </a:r>
            <a:endParaRPr sz="2200"/>
          </a:p>
          <a:p>
            <a:pPr lvl="0">
              <a:defRPr sz="1800"/>
            </a:pPr>
            <a:r>
              <a:rPr sz="2200"/>
              <a:t>Kaggle是一個數據建模和數據分析競賽平台。企業和研究者可在其上發布數據，統計學者和數據挖掘專家可在其上進行競賽以產生最好的模型。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0" name="Shape 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avazu 廣告分析平台 專精於行動方面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2" name="Shape 8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點進率 = 廣告被點擊次數 / 廣告被顯示次數</a:t>
            </a:r>
            <a:endParaRPr sz="2200"/>
          </a:p>
          <a:p>
            <a:pPr lvl="0">
              <a:defRPr sz="1800"/>
            </a:pPr>
            <a:r>
              <a:rPr sz="2200"/>
              <a:t>舉例來說，若廣告顯示次數為100次，在這一百次中這廣告顯示中被網友點擊了五次，那該廣告的CTR就等於5/100 = 5%。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0" name="Shape 9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整理過後，進行模型訓練的變數有變數8、變數10、變數11、變數18、變數20、變數22、變數24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0" name="Shape 10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##test1</a:t>
            </a:r>
            <a:endParaRPr sz="2200"/>
          </a:p>
          <a:p>
            <a:pPr lvl="0">
              <a:defRPr sz="1800"/>
            </a:pPr>
            <a:r>
              <a:rPr sz="2200"/>
              <a:t>data=cbind(v8,v10,v11,v18,v21,v22</a:t>
            </a:r>
            <a:endParaRPr sz="2200"/>
          </a:p>
          <a:p>
            <a:pPr lvl="0">
              <a:defRPr sz="1800"/>
            </a:pPr>
            <a:r>
              <a:rPr sz="2200"/>
              <a:t>##test2</a:t>
            </a:r>
            <a:endParaRPr sz="2200"/>
          </a:p>
          <a:p>
            <a:pPr lvl="0">
              <a:defRPr sz="1800"/>
            </a:pPr>
            <a:r>
              <a:rPr sz="2200"/>
              <a:t>attr.name=c("v4","v5","v8","v10","v11","v15","v16","v17","v18","v19","v20")</a:t>
            </a:r>
            <a:endParaRPr sz="2200"/>
          </a:p>
          <a:p>
            <a:pPr lvl="0">
              <a:defRPr sz="1800"/>
            </a:pPr>
            <a:r>
              <a:rPr sz="2200"/>
              <a:t>##test3</a:t>
            </a:r>
            <a:endParaRPr sz="2200"/>
          </a:p>
          <a:p>
            <a:pPr lvl="0">
              <a:defRPr sz="1800"/>
            </a:pPr>
            <a:r>
              <a:rPr sz="2200"/>
              <a:t>test2加時間</a:t>
            </a:r>
            <a:endParaRPr sz="2200"/>
          </a:p>
          <a:p>
            <a:pPr lvl="0">
              <a:defRPr sz="1800"/>
            </a:pPr>
            <a:r>
              <a:rPr sz="2200"/>
              <a:t>##test2* ,把條件放寬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05" name="Shape 10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200"/>
              <a:t>V3,21,22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內文層級一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內文層級二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內文層級三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內文層級四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內文層級一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內文層級二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內文層級三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內文層級四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內文層級一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內文層級二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內文層級三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內文層級四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內文層級一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內文層級二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內文層級三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內文層級四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內文層級一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內文層級二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內文層級三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內文層級四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內文層級一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內文層級二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內文層級三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內文層級四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標題文字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內文層級一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內文層級二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內文層級三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內文層級四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內文層級五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eg"/><Relationship Id="rId4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asted-image.tif"/>
          <p:cNvPicPr/>
          <p:nvPr/>
        </p:nvPicPr>
        <p:blipFill>
          <a:blip r:embed="rId2">
            <a:alphaModFix amt="46481"/>
            <a:extLst/>
          </a:blip>
          <a:stretch>
            <a:fillRect/>
          </a:stretch>
        </p:blipFill>
        <p:spPr>
          <a:xfrm>
            <a:off x="-517605" y="-27262"/>
            <a:ext cx="14680071" cy="9808123"/>
          </a:xfrm>
          <a:prstGeom prst="rect">
            <a:avLst/>
          </a:prstGeom>
          <a:ln w="12700">
            <a:miter lim="400000"/>
          </a:ln>
        </p:spPr>
      </p:pic>
      <p:sp>
        <p:nvSpPr>
          <p:cNvPr id="33" name="Shape 3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531622">
              <a:defRPr sz="1800">
                <a:solidFill>
                  <a:srgbClr val="000000"/>
                </a:solidFill>
              </a:defRPr>
            </a:pPr>
            <a:r>
              <a:rPr sz="7280">
                <a:solidFill>
                  <a:srgbClr val="FFFFFF"/>
                </a:solidFill>
              </a:rPr>
              <a:t>R </a:t>
            </a:r>
            <a:r>
              <a:rPr sz="7280">
                <a:solidFill>
                  <a:srgbClr val="FFFFFF"/>
                </a:solidFill>
              </a:rPr>
              <a:t>期末報告</a:t>
            </a:r>
            <a:br>
              <a:rPr sz="7280">
                <a:solidFill>
                  <a:srgbClr val="FFFFFF"/>
                </a:solidFill>
              </a:rPr>
            </a:br>
            <a:br>
              <a:rPr sz="7280">
                <a:solidFill>
                  <a:srgbClr val="FFFFFF"/>
                </a:solidFill>
              </a:rPr>
            </a:br>
            <a:r>
              <a:rPr sz="7280">
                <a:solidFill>
                  <a:srgbClr val="FFFFFF"/>
                </a:solidFill>
              </a:rPr>
              <a:t>手機廣告點擊率預測</a:t>
            </a:r>
          </a:p>
        </p:txBody>
      </p:sp>
      <p:sp>
        <p:nvSpPr>
          <p:cNvPr id="34" name="Shape 3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14781">
              <a:defRPr sz="1800">
                <a:solidFill>
                  <a:srgbClr val="000000"/>
                </a:solidFill>
              </a:defRPr>
            </a:pPr>
            <a:endParaRPr sz="2272">
              <a:solidFill>
                <a:srgbClr val="FFFFFF"/>
              </a:solidFill>
            </a:endParaRPr>
          </a:p>
          <a:p>
            <a:pPr lvl="0" defTabSz="414781">
              <a:defRPr sz="1800">
                <a:solidFill>
                  <a:srgbClr val="000000"/>
                </a:solidFill>
              </a:defRPr>
            </a:pPr>
            <a:endParaRPr sz="2272">
              <a:solidFill>
                <a:srgbClr val="FFFFFF"/>
              </a:solidFill>
            </a:endParaRPr>
          </a:p>
          <a:p>
            <a:pPr lvl="0" defTabSz="414781">
              <a:defRPr sz="1800">
                <a:solidFill>
                  <a:srgbClr val="000000"/>
                </a:solidFill>
              </a:defRPr>
            </a:pPr>
            <a:r>
              <a:rPr sz="2272">
                <a:solidFill>
                  <a:srgbClr val="FFFFFF"/>
                </a:solidFill>
              </a:rPr>
              <a:t>葉早彬 陳威宇 劉瑞祥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資料來源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69194" indent="-469194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10天的使用者的點擊資料</a:t>
            </a:r>
            <a:endParaRPr sz="3800">
              <a:solidFill>
                <a:srgbClr val="FFFFFF"/>
              </a:solidFill>
            </a:endParaRPr>
          </a:p>
          <a:p>
            <a:pPr lvl="0" marL="469194" indent="-469194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每筆資料有24個屬性</a:t>
            </a:r>
            <a:endParaRPr sz="3800">
              <a:solidFill>
                <a:srgbClr val="FFFFFF"/>
              </a:solidFill>
            </a:endParaRPr>
          </a:p>
          <a:p>
            <a:pPr lvl="0" marL="469194" indent="-469194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共四千萬筆</a:t>
            </a:r>
          </a:p>
        </p:txBody>
      </p:sp>
      <p:pic>
        <p:nvPicPr>
          <p:cNvPr id="74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36741" y="6071939"/>
            <a:ext cx="6297118" cy="28623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資料來源</a:t>
            </a:r>
          </a:p>
        </p:txBody>
      </p:sp>
      <p:sp>
        <p:nvSpPr>
          <p:cNvPr id="77" name="Shape 7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Kaggle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Click-Through Rate Prediction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avazu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一共有40428967筆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FFFFFF"/>
                </a:solidFill>
              </a:rPr>
              <a:t>Click-Through Rate Prediction</a:t>
            </a:r>
          </a:p>
        </p:txBody>
      </p:sp>
      <p:sp>
        <p:nvSpPr>
          <p:cNvPr id="80" name="Shape 8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 ratio showing how often people who see your ad end up clicking it.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In online advertising, click-through rate (CTR) is a very important metric for evaluating ad performance.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變數定義</a:t>
            </a:r>
          </a:p>
        </p:txBody>
      </p:sp>
      <p:graphicFrame>
        <p:nvGraphicFramePr>
          <p:cNvPr id="85" name="Table 85"/>
          <p:cNvGraphicFramePr/>
          <p:nvPr/>
        </p:nvGraphicFramePr>
        <p:xfrm>
          <a:off x="764711" y="2586089"/>
          <a:ext cx="11488078" cy="632132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2505207"/>
                <a:gridCol w="5477669"/>
                <a:gridCol w="3492500"/>
              </a:tblGrid>
              <a:tr h="837106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類別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變數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範例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2733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名目變數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site_id, site_domain, site,category, app_id, app_domain, app_category,  device_id, device_ip,device_model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1fbe01f1</a:t>
                      </a:r>
                      <a:r>
                        <a:rPr sz="2800">
                          <a:solidFill>
                            <a:srgbClr val="FFFFFF"/>
                          </a:solidFill>
                        </a:rPr>
                        <a:t>、</a:t>
                      </a:r>
                      <a:r>
                        <a:rPr sz="2800">
                          <a:solidFill>
                            <a:srgbClr val="FFFFFF"/>
                          </a:solidFill>
                        </a:rPr>
                        <a:t>d9750ee7….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37106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數值變數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C1, banner_pos, device_type, device_conn_type, C14~C21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0,1,4,5…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37106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時間變數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Hour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14091123(YYMMDDHH)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9779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序列數值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4248550600235960000,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461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輸出結果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click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0,1(non-click/click)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資料前處理</a:t>
            </a:r>
          </a:p>
        </p:txBody>
      </p:sp>
      <p:sp>
        <p:nvSpPr>
          <p:cNvPr id="88" name="Shape 8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10242" indent="-310242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抽樣</a:t>
            </a:r>
            <a:r>
              <a:rPr sz="3800">
                <a:solidFill>
                  <a:srgbClr val="FFFFFF"/>
                </a:solidFill>
              </a:rPr>
              <a:t>40</a:t>
            </a:r>
            <a:r>
              <a:rPr sz="3800">
                <a:solidFill>
                  <a:srgbClr val="FFFFFF"/>
                </a:solidFill>
              </a:rPr>
              <a:t>萬筆作為本次研究之資料</a:t>
            </a:r>
            <a:endParaRPr sz="3800">
              <a:solidFill>
                <a:srgbClr val="FFFFFF"/>
              </a:solidFill>
            </a:endParaRPr>
          </a:p>
          <a:p>
            <a:pPr lvl="0" marL="310242" indent="-310242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過濾變數：繪出結果與各變數值的長條圖，依照波動程度判斷該變數是否對於結果有影響。</a:t>
            </a:r>
            <a:endParaRPr sz="3800">
              <a:solidFill>
                <a:srgbClr val="FFFFFF"/>
              </a:solidFill>
            </a:endParaRPr>
          </a:p>
          <a:p>
            <a:pPr lvl="0" marL="310242" indent="-310242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過濾變數</a:t>
            </a:r>
            <a:r>
              <a:rPr sz="3800">
                <a:solidFill>
                  <a:srgbClr val="FFFFFF"/>
                </a:solidFill>
              </a:rPr>
              <a:t>II</a:t>
            </a:r>
            <a:r>
              <a:rPr sz="3800">
                <a:solidFill>
                  <a:srgbClr val="FFFFFF"/>
                </a:solidFill>
              </a:rPr>
              <a:t>：某些變數的值數量太多，且</a:t>
            </a:r>
            <a:r>
              <a:rPr sz="3800">
                <a:solidFill>
                  <a:srgbClr val="FFFFFF"/>
                </a:solidFill>
              </a:rPr>
              <a:t>Information Gain</a:t>
            </a:r>
            <a:r>
              <a:rPr sz="3800">
                <a:solidFill>
                  <a:srgbClr val="FFFFFF"/>
                </a:solidFill>
              </a:rPr>
              <a:t>數值高，會造成優先選取該變數當節點，但資料類別分太細，就像是每筆資料自己分成一類一樣，失去分類意義，因此加上限制，變數不同值的數量不得超過</a:t>
            </a:r>
            <a:r>
              <a:rPr sz="3800">
                <a:solidFill>
                  <a:srgbClr val="FFFFFF"/>
                </a:solidFill>
              </a:rPr>
              <a:t>300</a:t>
            </a:r>
            <a:r>
              <a:rPr sz="3800">
                <a:solidFill>
                  <a:srgbClr val="FFFFFF"/>
                </a:solidFill>
              </a:rPr>
              <a:t>個。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image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30859" y="1648617"/>
            <a:ext cx="6143082" cy="64563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1446" y="1679712"/>
            <a:ext cx="6161908" cy="6394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執行結果</a:t>
            </a:r>
          </a:p>
        </p:txBody>
      </p:sp>
      <p:graphicFrame>
        <p:nvGraphicFramePr>
          <p:cNvPr id="97" name="Table 97"/>
          <p:cNvGraphicFramePr/>
          <p:nvPr/>
        </p:nvGraphicFramePr>
        <p:xfrm>
          <a:off x="2829718" y="3841750"/>
          <a:ext cx="7358064" cy="572770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{C7B018BB-80A7-4F77-B60F-C8B233D01FF8}</a:tableStyleId>
              </a:tblPr>
              <a:tblGrid>
                <a:gridCol w="1836340"/>
                <a:gridCol w="1836340"/>
                <a:gridCol w="1836340"/>
                <a:gridCol w="1836340"/>
              </a:tblGrid>
              <a:tr h="1143000"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precison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recall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accuracy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test1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59.4%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4.9%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83.2%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test2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60.6%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10.4%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83.6%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test3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59.1%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12.5%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83.7%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4300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test2*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39.5%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33.5%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80%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98" name="Shape 98"/>
          <p:cNvSpPr/>
          <p:nvPr/>
        </p:nvSpPr>
        <p:spPr>
          <a:xfrm>
            <a:off x="3058856" y="2838449"/>
            <a:ext cx="644311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16.9%的資料有點擊,83%沒有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結論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影響比較大的都是匿名變數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時間(現在幾點)也會影響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結論</a:t>
            </a:r>
          </a:p>
        </p:txBody>
      </p:sp>
      <p:sp>
        <p:nvSpPr>
          <p:cNvPr id="108" name="Shape 1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如果資料的數目比較多,R不太適合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沒事不要處理大資料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研究背景與目的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10242" indent="-310242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背景</a:t>
            </a:r>
            <a:endParaRPr sz="3800">
              <a:solidFill>
                <a:srgbClr val="FFFFFF"/>
              </a:solidFill>
            </a:endParaRPr>
          </a:p>
          <a:p>
            <a:pPr lvl="1" marL="819150" indent="-361950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行動行銷獲利是目前以及未來的趨勢</a:t>
            </a:r>
            <a:endParaRPr sz="2400">
              <a:solidFill>
                <a:srgbClr val="FFFFFF"/>
              </a:solidFill>
            </a:endParaRPr>
          </a:p>
          <a:p>
            <a:pPr lvl="1" marL="819150" indent="-361950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廣告是行動行銷的重點</a:t>
            </a:r>
            <a:endParaRPr sz="3800">
              <a:solidFill>
                <a:srgbClr val="FFFFFF"/>
              </a:solidFill>
            </a:endParaRPr>
          </a:p>
          <a:p>
            <a:pPr lvl="0" marL="310242" indent="-310242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目的</a:t>
            </a:r>
            <a:endParaRPr sz="3800">
              <a:solidFill>
                <a:srgbClr val="FFFFFF"/>
              </a:solidFill>
            </a:endParaRPr>
          </a:p>
          <a:p>
            <a:pPr lvl="1" marL="819150" indent="-361950">
              <a:buSzPct val="100000"/>
              <a:buFont typeface="Arial"/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分析哪些因素會影響使用者點擊廣告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THANKS FOR LISTENING!</a:t>
            </a:r>
          </a:p>
        </p:txBody>
      </p:sp>
      <p:sp>
        <p:nvSpPr>
          <p:cNvPr id="111" name="Shape 111"/>
          <p:cNvSpPr/>
          <p:nvPr/>
        </p:nvSpPr>
        <p:spPr>
          <a:xfrm>
            <a:off x="3241856" y="7359640"/>
            <a:ext cx="2286966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Question?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asted-image.tif"/>
          <p:cNvPicPr/>
          <p:nvPr/>
        </p:nvPicPr>
        <p:blipFill>
          <a:blip r:embed="rId2">
            <a:alphaModFix amt="57017"/>
            <a:extLst/>
          </a:blip>
          <a:srcRect l="4296" t="0" r="4296" b="0"/>
          <a:stretch>
            <a:fillRect/>
          </a:stretch>
        </p:blipFill>
        <p:spPr>
          <a:xfrm flipH="1" rot="10800000">
            <a:off x="-1" y="0"/>
            <a:ext cx="13004801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Decision Tree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方法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74904" indent="-374904" defTabSz="479044">
              <a:spcBef>
                <a:spcPts val="3400"/>
              </a:spcBef>
              <a:defRPr sz="1800">
                <a:solidFill>
                  <a:srgbClr val="000000"/>
                </a:solidFill>
              </a:defRPr>
            </a:pPr>
            <a:r>
              <a:rPr sz="3116">
                <a:solidFill>
                  <a:srgbClr val="FFFFFF"/>
                </a:solidFill>
              </a:rPr>
              <a:t>Decision tree </a:t>
            </a:r>
            <a:endParaRPr sz="3116">
              <a:solidFill>
                <a:srgbClr val="FFFFFF"/>
              </a:solidFill>
            </a:endParaRPr>
          </a:p>
          <a:p>
            <a:pPr lvl="0" marL="374904" indent="-374904" defTabSz="479044">
              <a:spcBef>
                <a:spcPts val="3400"/>
              </a:spcBef>
              <a:defRPr sz="1800">
                <a:solidFill>
                  <a:srgbClr val="000000"/>
                </a:solidFill>
              </a:defRPr>
            </a:pPr>
            <a:r>
              <a:rPr sz="3116">
                <a:solidFill>
                  <a:srgbClr val="FFFFFF"/>
                </a:solidFill>
              </a:rPr>
              <a:t>A flow-chart-like tree structure</a:t>
            </a:r>
            <a:endParaRPr sz="3116">
              <a:solidFill>
                <a:srgbClr val="FFFFFF"/>
              </a:solidFill>
            </a:endParaRPr>
          </a:p>
          <a:p>
            <a:pPr lvl="0" marL="374904" indent="-374904" defTabSz="479044">
              <a:spcBef>
                <a:spcPts val="3400"/>
              </a:spcBef>
              <a:defRPr sz="1800">
                <a:solidFill>
                  <a:srgbClr val="000000"/>
                </a:solidFill>
              </a:defRPr>
            </a:pPr>
            <a:r>
              <a:rPr sz="3116">
                <a:solidFill>
                  <a:srgbClr val="FFFFFF"/>
                </a:solidFill>
              </a:rPr>
              <a:t>Internal node denotes a test on an attribute</a:t>
            </a:r>
            <a:endParaRPr sz="3116">
              <a:solidFill>
                <a:srgbClr val="FFFFFF"/>
              </a:solidFill>
            </a:endParaRPr>
          </a:p>
          <a:p>
            <a:pPr lvl="0" marL="374904" indent="-374904" defTabSz="479044">
              <a:spcBef>
                <a:spcPts val="3400"/>
              </a:spcBef>
              <a:defRPr sz="1800">
                <a:solidFill>
                  <a:srgbClr val="000000"/>
                </a:solidFill>
              </a:defRPr>
            </a:pPr>
            <a:r>
              <a:rPr sz="3116">
                <a:solidFill>
                  <a:srgbClr val="FFFFFF"/>
                </a:solidFill>
              </a:rPr>
              <a:t>Branch represents an outcome of the test</a:t>
            </a:r>
            <a:endParaRPr sz="3116">
              <a:solidFill>
                <a:srgbClr val="FFFFFF"/>
              </a:solidFill>
            </a:endParaRPr>
          </a:p>
          <a:p>
            <a:pPr lvl="0" marL="374904" indent="-374904" defTabSz="479044">
              <a:spcBef>
                <a:spcPts val="3400"/>
              </a:spcBef>
              <a:defRPr sz="1800">
                <a:solidFill>
                  <a:srgbClr val="000000"/>
                </a:solidFill>
              </a:defRPr>
            </a:pPr>
            <a:r>
              <a:rPr sz="3116">
                <a:solidFill>
                  <a:srgbClr val="FFFFFF"/>
                </a:solidFill>
              </a:rPr>
              <a:t>Leaf nodes represent class labels or class distribution</a:t>
            </a:r>
          </a:p>
        </p:txBody>
      </p:sp>
      <p:pic>
        <p:nvPicPr>
          <p:cNvPr id="44" name="image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14312" y="3794711"/>
            <a:ext cx="5440729" cy="39040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Decision Tree Induction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Basic algorithm (a greedy algorithm)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Tree is constructed in a top-down recursive divide-and-conquer manner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At start, all the training examples are at the root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Attributes are categorical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Examples are partitioned recursively based on selected attributes</a:t>
            </a:r>
            <a:endParaRPr sz="2925">
              <a:solidFill>
                <a:srgbClr val="FFFFFF"/>
              </a:solidFill>
            </a:endParaRPr>
          </a:p>
          <a:p>
            <a:pPr lvl="0" marL="352043" indent="-352043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925">
                <a:solidFill>
                  <a:srgbClr val="FFFFFF"/>
                </a:solidFill>
              </a:rPr>
              <a:t>Test attributes are selected on the basis of a heuristic or statistical measure(Entropy) (e.g., information gain)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ID3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Calculate the entropy of every attribute using the data set S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Split the set S into subsets using the attribute for which entropy is minimum (or, equivalently, information gain is maximum)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Make a decision tree node containing that attribute</a:t>
            </a:r>
            <a:endParaRPr sz="3686">
              <a:solidFill>
                <a:srgbClr val="FFFFFF"/>
              </a:solidFill>
            </a:endParaRPr>
          </a:p>
          <a:p>
            <a:pPr lvl="0" marL="443484" indent="-443484" defTabSz="566674">
              <a:spcBef>
                <a:spcPts val="4000"/>
              </a:spcBef>
              <a:defRPr sz="1800">
                <a:solidFill>
                  <a:srgbClr val="000000"/>
                </a:solidFill>
              </a:defRPr>
            </a:pPr>
            <a:r>
              <a:rPr sz="3686">
                <a:solidFill>
                  <a:srgbClr val="FFFFFF"/>
                </a:solidFill>
              </a:rPr>
              <a:t>Recur on subsets using remaining attributes.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ID3</a:t>
            </a:r>
          </a:p>
        </p:txBody>
      </p:sp>
      <p:pic>
        <p:nvPicPr>
          <p:cNvPr id="57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40477" y="4993969"/>
            <a:ext cx="5772278" cy="4329209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pasted-image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1259" y="6632793"/>
            <a:ext cx="6446534" cy="1051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pasted-image.pdf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92739" y="4632344"/>
            <a:ext cx="5623574" cy="1051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asted-image.png"/>
          <p:cNvPicPr/>
          <p:nvPr/>
        </p:nvPicPr>
        <p:blipFill>
          <a:blip r:embed="rId3">
            <a:extLst/>
          </a:blip>
          <a:srcRect l="13763" t="0" r="13763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120614_FamilyAlaskaOutdoorsSummer_TG_00795_2892x1928.jpeg"/>
          <p:cNvPicPr/>
          <p:nvPr/>
        </p:nvPicPr>
        <p:blipFill>
          <a:blip r:embed="rId3">
            <a:extLst/>
          </a:blip>
          <a:srcRect l="5555" t="0" r="5555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8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1392238"/>
            <a:ext cx="13004801" cy="69691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